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Synthetic Organic Compounds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Metal &amp; Metallic Salts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Bio-based / Natural Agents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Synthetic Organic Compounds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Metal &amp; Metallic Salts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Bio-based / Natural Agents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Synthetic Organic Compounds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Metal &amp; Metallic Salts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Bio-based / Natural Agents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17-09-2025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17-09-2025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Active Agent: Synthetic Organic Compounds, Metal &amp; Metallic Salts, Bio-based / Natural Agents, Others
By Fabric Type: Cotton, Polyester, Polyamide, Blended / Composite Fabrics, Others
By Distribution Channel: Offline (B2B, Direct sales, Distributors), Online (B2B, Direct sales, Distributors)
By Application: Medical Textiles, Apparel &amp; Sportswear, Home Textiles, Commercial Textiles, Industrial Textiles, Other
By End-User: Healthcare Sector, Consumer, Industrial, Defense &amp; Military, Others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ANTIMICROBIAL TEXTILE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American Association of Textile Chemists and Colorists (AATCC)</a:t>
                      </a:r>
                    </a:p>
                  </a:txBody>
                  <a:tcPr marL="9525" marR="9525" marT="9525" marB="0" anchor="ctr"/>
                </a:tc>
                <a:tc>
                  <a:txBody>
                    <a:bodyPr/>
                    <a:lstStyle/>
                    <a:p>
                      <a:pPr marL="91440" algn="l" fontAlgn="b"/>
                      <a:r>
                        <a:rPr lang="en-US" sz="1100" kern="1200" dirty="0">
                          <a:solidFill>
                            <a:schemeClr val="dk1"/>
                          </a:solidFill>
                          <a:latin typeface="+mn-lt"/>
                          <a:ea typeface="+mn-ea"/>
                          <a:cs typeface="+mn-cs"/>
                        </a:rPr>
                        <a:t>Textile Research Journal</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ASTM International</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Industrial Textiles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International Organization for Standardization (ISO)</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Applied Polymer Science</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U.S. Environmental Protection Agency (EPA)</a:t>
                      </a:r>
                    </a:p>
                  </a:txBody>
                  <a:tcPr marL="9525" marR="9525" marT="9525" marB="0" anchor="ctr"/>
                </a:tc>
                <a:tc>
                  <a:txBody>
                    <a:bodyPr/>
                    <a:lstStyle/>
                    <a:p>
                      <a:pPr marL="91440" algn="l" fontAlgn="b"/>
                      <a:r>
                        <a:rPr lang="en-US" sz="1100" kern="1200" dirty="0">
                          <a:solidFill>
                            <a:schemeClr val="dk1"/>
                          </a:solidFill>
                          <a:latin typeface="+mn-lt"/>
                          <a:ea typeface="+mn-ea"/>
                          <a:cs typeface="+mn-cs"/>
                        </a:rPr>
                        <a:t>Surface and Coatings Technology</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European Chemicals Agency (ECHA)</a:t>
                      </a:r>
                    </a:p>
                  </a:txBody>
                  <a:tcPr marL="9525" marR="9525" marT="9525" marB="0" anchor="ctr"/>
                </a:tc>
                <a:tc>
                  <a:txBody>
                    <a:bodyPr/>
                    <a:lstStyle/>
                    <a:p>
                      <a:pPr marL="91440" algn="l" fontAlgn="b"/>
                      <a:r>
                        <a:rPr lang="en-US" sz="1100" kern="1200" dirty="0">
                          <a:solidFill>
                            <a:schemeClr val="dk1"/>
                          </a:solidFill>
                          <a:latin typeface="+mn-lt"/>
                          <a:ea typeface="+mn-ea"/>
                          <a:cs typeface="+mn-cs"/>
                        </a:rPr>
                        <a:t>Colloids and Surfaces B: Biointerfaces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ANTIMICROBIAL TEXTILE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Antimicrobial Textile Market is valued at USD 13.6 Billion in 2024, and is expected to reach USD 22.9 Billion by 2032. The market shows a steady CAGR of 7.7% from 2025 to 2032. Rising hygiene awareness, stricter infection-control protocols and demand from healthcare, hospitality and activewear are driving adoption of antimicrobial textiles worldwide. Innovation in durable, low-toxicity treatments — from silver and copper-based finishes to bio-based agents (chitosan, plant extracts), plus smart-textile integration — is expanding applications. Market dynamics favor collaboration between specialty finishers (Sanitized, Microban, HeiQ), chemical majors (BASF, DuPont, Clariant) and textile manufacturers to deliver certified, regulatory-compliant solutions. Sustainability, regulatory scrutiny of traditional biocides and customization for end-use performance will shape consolidation, green-chemistry adoption and steady growth in medical, consumer and industrial segments.</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ANTIMICROBIAL TEXTILE MARKET SIZE,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13.6</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22.9</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Healthcare-driven demand: Rapid expansion of healthcare infrastructure, aging populations, and infection control priorities are driving strong adoption of antimicrobial textiles in medical garments, bedding, and hospital upholstery. Hospitals and long-term care facilities prioritize materials that reduce pathogen transmission, lower infection rates, and decrease laundering frequency. This demand is bolstered by clinical studies demonstrating efficacy and procurement policies favoring antimicrobial solutions, creating sustained market pull and opportunities for manufacturers to innovate durable, safe, and cost-effective antimicrobial textile products with scalable production.
Regulatory and consumer drivers: Strengthening government regulations, voluntary standards, and hospital procurement guidelines are encouraging certification and adoption of antimicrobial textiles, while rising consumer awareness of hygiene and desire for durable, odor-resistant apparel and home textiles fuels retail demand. Sustainability expectations push manufacturers toward safer, non-toxic biocides and eco-friendly processing, prompting investment in compliant chemistries and transparent labeling. Combined regulatory clarity and informed consumers accelerate market acceptance, premium product positioning, and partnerships across supply chains to scale production and distribution.</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ANTIMICROBIAL TEXTILE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ANTIMICROBIAL TEXTILE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13.6 BILLION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ANTIMICROBIAL TEXTILE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197725026"/>
              </p:ext>
            </p:extLst>
          </p:nvPr>
        </p:nvGraphicFramePr>
        <p:xfrm>
          <a:off x="333828" y="914400"/>
          <a:ext cx="11494377" cy="551688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79778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Escalating concern about healthcare-associated infections has driven hospitals and clinics to adopt antimicrobial textiles for linens, scrubs, curtains, and wound-care dressings, aiming to enhance infection prevention protocols. Facilities deploy silver-infused bedding, copper-treated surfaces, and antimicrobial barrier fabrics to reduce microbial burden in high-contact zones, aligning with clinical hygiene initiatives and accreditation expectations. Real-world adoption is evident in hospital linen programs and surgical drape specifications, where textile performance is evaluated alongside sterilization and cleaning practices to support patient safety efforts. Systems
Consumer demand for odor control and fabric freshness has pushed apparel and home-textile makers to integrate antimicrobial treatments, enhancing comfort and lifespan. Sportswear and activewear utilize silver ion or surface treatments to inhibit odor-causing bacteria, while mattress and towel producers promote antimicrobial finishes for hygiene. Hospitality and airline operators similarly specify treated linens and seat covers to improve guest perception and turnaround. These adoption patterns reflect real pressure from consumers and service providers for textiles that better withstand microbial challenges.
Regulatory scrutiny and procurement requirements compel textile manufacturers to substantiate antimicrobial claims with durability, safety, and efficacy data, influencing product development and testing regimes. Agencies and certification bodies demand clear evidence about wash-fastness, biocompatibility, and environmental impact, prompting adoption of standardized testing and third-party certification in hospital, institutional, and consumer procurement. For example, healthcare tenders prioritize treated fabrics with validated performance, while certification schemes for textiles and eco-labels shape corporate sourcing decisions and supplier innovation across the industry. globally recognized
Technological innovation, including novel antimicrobial chemistries and sustainable biobased solutions, is a critical driver as manufacturers seek effective, low-impact treatments compatible with circular textile strategies. Developments such as chitosan-based finishes, copper-infused yarns, and encapsulated silver technologies aim to balance efficacy, wash durability, and environmental profile, encouraging collaborations between fiber producers, chemical formulators, and apparel brands. Pilot programs in institutional laundries and product launches by apparel and home-textile companies demonstrate industry momentum toward safer, longer-lasting antimicrobial textiles tailored to end-use requirements.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Rising Healthcare and Hygiene Demand Driving Antimicrobial Textile Adoption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72D1B906-EB54-4F8E-B9D9-EEA9D4E2240D}"/>
              </a:ext>
            </a:extLst>
          </p:cNvPr>
          <p:cNvSpPr txBox="1"/>
          <p:nvPr/>
        </p:nvSpPr>
        <p:spPr>
          <a:xfrm>
            <a:off x="931182" y="6376772"/>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market drivers &amp; opportunities  only for representation view . </a:t>
            </a:r>
            <a:r>
              <a:rPr lang="en-US" sz="800" b="1" i="1" dirty="0">
                <a:solidFill>
                  <a:prstClr val="black"/>
                </a:solidFill>
                <a:latin typeface="Poppins"/>
                <a:sym typeface="Poppins Bold"/>
              </a:rPr>
              <a:t>Our </a:t>
            </a:r>
            <a:r>
              <a:rPr lang="en-US" sz="800" b="1" i="1">
                <a:solidFill>
                  <a:prstClr val="black"/>
                </a:solidFill>
                <a:latin typeface="Poppins"/>
                <a:sym typeface="Poppins Bold"/>
              </a:rPr>
              <a:t>details analysis </a:t>
            </a:r>
            <a:r>
              <a:rPr kumimoji="0" lang="en-US" sz="800" b="1" i="1" u="none" strike="noStrike" kern="0" cap="none" spc="0" normalizeH="0" baseline="0" noProof="0">
                <a:ln>
                  <a:noFill/>
                </a:ln>
                <a:solidFill>
                  <a:prstClr val="black"/>
                </a:solidFill>
                <a:effectLst/>
                <a:uLnTx/>
                <a:uFillTx/>
                <a:latin typeface="Poppins"/>
                <a:ea typeface="+mn-ea"/>
                <a:cs typeface="Poppins Bold"/>
                <a:sym typeface="Poppins Bold"/>
              </a:rPr>
              <a:t>will </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be covered in the Final Report.</a:t>
            </a: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628844"/>
              </p:ext>
            </p:extLst>
          </p:nvPr>
        </p:nvGraphicFramePr>
        <p:xfrm>
          <a:off x="333828" y="914400"/>
          <a:ext cx="11494377" cy="553720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8007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Integration of antimicrobial treatments into smart textiles preserves sensor accuracy and prolongs wearable functionality by preventing biofouling and microbial degradation of conductive pathways. Smart bandages, textile electrodes for ECG monitoring, and performance wearables rely on clean textile surfaces to maintain signal fidelity. Academic and industry studies demonstrate that microbial films can alter surface impedance and obstruct sensors. As more garments embed biosensors and electronics, antimicrobial finishes become essential to protect device operation and ensure reliable data capture in real-world conditions.
Developers adapt antimicrobial chemistries and textile construction to be electrically compatible with embedded sensors, using metallic agents like copper and silver, antimicrobial peptides, and plasma surface treatments that preserve conductivity. Manufacturers and startups produce conductive yarns and coated fabrics engineered for wash durability while retaining antimicrobial activity. These solutions are applied in garments and electrode interfaces to reduce contact impedance changes and sensor drift. Successful integration balances antimicrobial efficacy with preservation of electronic pathways, mechanical flexibility, and wearer comfort requirements.
Antimicrobial textiles are increasingly critical for mission-critical wearable systems where sensor reliability under harsh conditions matters. Space agencies and defense research assess antimicrobial materials to protect sensors during long-duration missions and field deployments, reducing maintenance burdens. In sports science and occupational safety, embedded physiological monitors and environmental sensors rely on antimicrobial-treated electrodes and overlays to sustain performance during sweat, dirt exposure, and use. This cross-sector demand pushes innovation in robust antimicrobial conductive textiles designed for extreme environments and sustained functionality.
Standardization and testing regimes drive adoption of antimicrobial textiles in sensor-integrated garments by establishing benchmarks for durability, antimicrobial efficacy, and electrical stability. Stakeholders use textile standards and antimicrobial test methods to validate claims, while medical device pathways demand biocompatibility and safety data when textiles contact skin or wounds. Labs and certification bodies evaluate wash-fastness, impedance changes, and sustained antimicrobial activity under simulated use. Clear protocols increase purchaser confidence across healthcare, defense, and wearable technology firms seeking verified multifunctional textiles solutions.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Preserving Sensor Performance in Smart and Wearable Textiles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ANTIMICROBIAL TEXTILE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ACTIVE AGENT</a:t>
            </a:r>
          </a:p>
        </p:txBody>
      </p:sp>
      <p:sp>
        <p:nvSpPr>
          <p:cNvPr id="51" name="Rectangle 50"/>
          <p:cNvSpPr/>
          <p:nvPr/>
        </p:nvSpPr>
        <p:spPr>
          <a:xfrm>
            <a:off x="457200" y="2103120"/>
            <a:ext cx="2109216" cy="1047902"/>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Synthetic Organic Compounds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Metal &amp; Metallic Salts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Bio-based / Natural Agents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FABRIC TYPE</a:t>
            </a:r>
          </a:p>
        </p:txBody>
      </p:sp>
      <p:sp>
        <p:nvSpPr>
          <p:cNvPr id="53" name="Rectangle 52"/>
          <p:cNvSpPr/>
          <p:nvPr/>
        </p:nvSpPr>
        <p:spPr>
          <a:xfrm>
            <a:off x="2749296" y="2103120"/>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Cotton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Polyester</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Polyamide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Blended / Composite Fabrics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DISTRIBUTION CHANNEL</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Offline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Online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7" name="Rectangle 56"/>
          <p:cNvSpPr/>
          <p:nvPr/>
        </p:nvSpPr>
        <p:spPr>
          <a:xfrm>
            <a:off x="7333488" y="2103120"/>
            <a:ext cx="2109216" cy="1420977"/>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Medical Textiles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Apparel &amp; Sportswear</a:t>
            </a:r>
          </a:p>
          <a:p>
            <a:pPr algn="l" marL="190500" indent="-190500">
              <a:marL val="635000"/>
              <a:indent val="-241300"/>
              <a:buChar char="○"/>
              <a:buFont typeface="Symbol"/>
              <a:buClr>
                <a:srgbClr val="000000"/>
              </a:buClr>
              <a:spcAft>
                <a:spcPts val="600"/>
              </a:spcAft>
              <a:lnSpc>
                <a:spcPts val="1800"/>
              </a:lnSpc>
            </a:pPr>
            <a:r>
              <a:rPr sz="1000">
                <a:solidFill>
                  <a:srgbClr val="000000"/>
                </a:solidFill>
              </a:rPr>
              <a:t>Home Textiles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Commercial Textiles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Industrial Textiles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END-USER</a:t>
            </a:r>
          </a:p>
        </p:txBody>
      </p:sp>
      <p:sp>
        <p:nvSpPr>
          <p:cNvPr id="59" name="Rectangle 58"/>
          <p:cNvSpPr/>
          <p:nvPr/>
        </p:nvSpPr>
        <p:spPr>
          <a:xfrm>
            <a:off x="9625584" y="2103120"/>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 Sector</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Consumer</a:t>
            </a:r>
          </a:p>
          <a:p>
            <a:pPr algn="l" marL="190500" indent="-190500">
              <a:marL val="635000"/>
              <a:indent val="-241300"/>
              <a:buChar char="○"/>
              <a:buFont typeface="Symbol"/>
              <a:buClr>
                <a:srgbClr val="000000"/>
              </a:buClr>
              <a:spcAft>
                <a:spcPts val="600"/>
              </a:spcAft>
              <a:lnSpc>
                <a:spcPts val="1800"/>
              </a:lnSpc>
            </a:pPr>
            <a:r>
              <a:rPr sz="1000">
                <a:solidFill>
                  <a:srgbClr val="000000"/>
                </a:solidFill>
              </a:rPr>
              <a:t>Industrial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Defense &amp; Military</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2348512015"/>
              </p:ext>
            </p:extLst>
          </p:nvPr>
        </p:nvGraphicFramePr>
        <p:xfrm>
          <a:off x="333828" y="914400"/>
          <a:ext cx="11494377" cy="546608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79043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Regulatory fragmentation and evolving safety frameworks pose adoption barriers for antimicrobial textiles. Agencies such as the US EPA, the European Biocidal Products Regulation, and healthcare regulators apply different criteria for treated articles, medical devices, and biocides, complicating claims and approvals. For example, textiles incorporating silver nanoparticles often face additional toxicological evaluation and labeling requirements, while medical-grade antimicrobial fabrics may require device-level clearance, slowing product launches and increasing compliance complexity for manufacturers navigating multiple jurisdictions, and raising consumer trust and liabilities.
Environmental toxicity and persistence of antimicrobial agents constrain product development and acceptance. Treatments such as silver nanoparticles and certain biocides can leach from fabrics during laundering, entering wastewater systems and affecting aquatic organisms and microbial communities. Research has documented accumulation of metallic antimicrobials in sewage sludge and impacts on wastewater treatment efficacy, prompting scrutiny from environmental agencies. Consumer concerns about long-term ecological harm and calls for greener alternatives drive manufacturers to seek safer chemistries and improved leaching mitigation strategies globally.
Scientific and public health concerns about promoting antimicrobial resistance challenge widespread adoption of treated textiles. Sublethal exposures from degraded treatments or incomplete microbial kill can select for tolerant strains, and researchers have reported responses to agents like triclosan and metals in isolates. Health authorities caution that nonclinical applications may contribute to resistance reservoirs outside hospitals, complicating infection control. These risk narratives push buyers toward minimal necessary use, targeted clinical products, and investments in alternative approaches such as physical antimicrobial mechanisms.
High development, testing, and compliance costs restrict smaller firms from innovating at scale in antimicrobial textiles. Manufacturers face extensive performance validation, durability testing for repeated laundering, and standardized antimicrobial efficacy assays to substantiate claims during procurement processes. Hospitals and apparel brands increasingly demand independent verification and lifecycle assessments, raising entry barriers. Real-world supply chains confront scalability hurdles when integrating novel chemistries, driving consolidation around established suppliers and slowing the diffusion of innovative, safer alternatives throughout the industry, and raising prices.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Regulatory and safety concerns limiting antimicrobial textile adoption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ANTIMICROBIAL TEXTILE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Case Studies
Technological Analysis
Patent Analysis
Startup Analysis
Value Chain Analysis
Supply Chain Analysis
Customer &amp; Buying Criteria Analysis
Raw Material Analysis</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ANTIMICROBIAL TEXTILE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Active Agent
By Fabric Type
By Distribution Channel
By Application
By End-User</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ACTIVE AGENT</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ANTIMICROBIAL TEXTILE MARKET SIZE,  BY ACTIVE AGENT,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30428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84047">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Synthetic Organic Compounds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Metal &amp; Metallic Salts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Bio-based / Natural Agents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Others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5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ANTIMICROBIAL TEXTILE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ANTIMICROBIAL TEXTILE MARKET: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ACTIVE AGENT</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ANTIMICROBIAL TEXTILE MARKET SIZE,  BY ACTIVE AGENT,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30428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84047">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Synthetic Organic Compounds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Metal &amp; Metallic Salts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Bio-based / Natural Agents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Others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5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ACTIVE AGENT</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ANTIMICROBIAL TEXTILE MARKET SIZE,  BY ACTIVE AGENT,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30428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84047">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Synthetic Organic Compounds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Metal &amp; Metallic Salts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Bio-based / Natural Agents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Others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5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ANTIMICROBIAL TEXTILE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ANTIMICROBIAL TEXTILE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Antimicrobial Textile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Milliken &amp;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8,000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3.0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1865</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ANTIMICROBIAL TEXTILE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Milliken &amp; Company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1865</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3.0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8,000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milliken.com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Milliken &amp; Company engages in antimicrobial textiles through BioSmart, a bleach‑activated finish applied to healthcare apparel, lab coats and privacy curtains to reduce contamination between washes. The textile business also supplies medical barrier fabrics used in PPE and shifted to non‑PFAS finishes across its portfolio. Its approach emphasizes materials‑science R&amp;D, partnerships with healthcare laundries and uniform programs, and compliance with infection‑prevention protocols. In 2024 it continued external validations for ethics and innovation and issued a sustainability report detailing progress on product and emissions goals. A global footprint supports commercialization across North America, Europe and Asia, serving hospitals, distributors and workwear brands.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BioSmart is a patented, bleach-activated antimicrobial finish engineered for medical textiles. With each laundering in EPA-registered chlorine bleach, it binds chlorine to fibers and delivers on-fabric antimicrobial activity between washes; durability is tested to about 75 industrial cycles. Typical uses include scrubs, lab coats and hospital privacy curtains, and gowns.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{{product))</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MILLIKEN &amp; COMPANY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MILLIKEN &amp; COMPANY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MILLIKEN &amp; COMPANY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MILLIKEN &amp; COMPANY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ANTIMICROBIAL TEXTILE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23">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349632">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5.9. Case Studies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5.10. Technological Analysis</a:t>
                      </a:r>
                    </a:p>
                  </a:txBody>
                  <a:tcPr>
                    <a:noFill/>
                    <a:lnL>
                      <a:noFill/>
                    </a:lnL>
                    <a:lnR>
                      <a:noFill/>
                    </a:lnR>
                    <a:lnT>
                      <a:noFill/>
                    </a:lnT>
                    <a:lnB>
                      <a:noFill/>
                    </a:lnB>
                  </a:tcPr>
                </a:tc>
                <a:tc>
                  <a:txBody>
                    <a:bodyPr/>
                    <a:lstStyle/>
                    <a:p>
                      <a:pPr>
                        <a:defRPr sz="1100" b="0">
                          <a:solidFill>
                            <a:srgbClr val="000000"/>
                          </a:solidFill>
                          <a:latin typeface="Pooppins"/>
                        </a:defRPr>
                      </a:pPr>
                      <a:r>
                        <a:t>          7.5. Others</a:t>
                      </a:r>
                    </a:p>
                  </a:txBody>
                  <a:tcPr>
                    <a:noFill/>
                    <a:lnL>
                      <a:noFill/>
                    </a:lnL>
                    <a:lnR>
                      <a:noFill/>
                    </a:lnR>
                    <a:lnT>
                      <a:noFill/>
                    </a:lnT>
                    <a:lnB>
                      <a:noFill/>
                    </a:lnB>
                  </a:tcPr>
                </a:tc>
              </a:tr>
              <a:tr h="349623">
                <a:tc>
                  <a:txBody>
                    <a:bodyPr/>
                    <a:lstStyle/>
                    <a:p>
                      <a:pPr>
                        <a:defRPr sz="1100" b="0">
                          <a:solidFill>
                            <a:srgbClr val="000000"/>
                          </a:solidFill>
                          <a:latin typeface="Pooppins"/>
                        </a:defRPr>
                      </a:pPr>
                      <a:r>
                        <a:t>          5.11. Patent Analysis</a:t>
                      </a:r>
                    </a:p>
                  </a:txBody>
                  <a:tcPr>
                    <a:noFill/>
                    <a:lnL>
                      <a:noFill/>
                    </a:lnL>
                    <a:lnR>
                      <a:noFill/>
                    </a:lnR>
                    <a:lnT>
                      <a:noFill/>
                    </a:lnT>
                    <a:lnB>
                      <a:noFill/>
                    </a:lnB>
                  </a:tcPr>
                </a:tc>
                <a:tc>
                  <a:txBody>
                    <a:bodyPr/>
                    <a:lstStyle/>
                    <a:p>
                      <a:pPr>
                        <a:defRPr sz="1100" b="1">
                          <a:solidFill>
                            <a:srgbClr val="7030A0"/>
                          </a:solidFill>
                          <a:latin typeface="Pooppins"/>
                        </a:defRPr>
                      </a:pPr>
                      <a:r>
                        <a:t>8. Antimicrobial Textile Market Size by Distribution Channel (2019-2032)</a:t>
                      </a:r>
                    </a:p>
                  </a:txBody>
                  <a:tcPr>
                    <a:noFill/>
                    <a:lnL>
                      <a:noFill/>
                    </a:lnL>
                    <a:lnR>
                      <a:noFill/>
                    </a:lnR>
                    <a:lnT>
                      <a:noFill/>
                    </a:lnT>
                    <a:lnB>
                      <a:noFill/>
                    </a:lnB>
                  </a:tcPr>
                </a:tc>
              </a:tr>
              <a:tr h="349623">
                <a:tc>
                  <a:txBody>
                    <a:bodyPr/>
                    <a:lstStyle/>
                    <a:p>
                      <a:pPr>
                        <a:defRPr sz="1100" b="0">
                          <a:solidFill>
                            <a:srgbClr val="000000"/>
                          </a:solidFill>
                          <a:latin typeface="Pooppins"/>
                        </a:defRPr>
                      </a:pPr>
                      <a:r>
                        <a:t>          5.12. Startup Analysis</a:t>
                      </a:r>
                    </a:p>
                  </a:txBody>
                  <a:tcPr>
                    <a:noFill/>
                    <a:lnL>
                      <a:noFill/>
                    </a:lnL>
                    <a:lnR>
                      <a:noFill/>
                    </a:lnR>
                    <a:lnT>
                      <a:noFill/>
                    </a:lnT>
                    <a:lnB>
                      <a:noFill/>
                    </a:lnB>
                  </a:tcPr>
                </a:tc>
                <a:tc>
                  <a:txBody>
                    <a:bodyPr/>
                    <a:lstStyle/>
                    <a:p>
                      <a:pPr>
                        <a:defRPr sz="1100" b="0">
                          <a:solidFill>
                            <a:srgbClr val="000000"/>
                          </a:solidFill>
                          <a:latin typeface="Pooppins"/>
                        </a:defRPr>
                      </a:pPr>
                      <a:r>
                        <a:t>          8.1. Offline</a:t>
                      </a:r>
                    </a:p>
                  </a:txBody>
                  <a:tcPr>
                    <a:noFill/>
                    <a:lnL>
                      <a:noFill/>
                    </a:lnL>
                    <a:lnR>
                      <a:noFill/>
                    </a:lnR>
                    <a:lnT>
                      <a:noFill/>
                    </a:lnT>
                    <a:lnB>
                      <a:noFill/>
                    </a:lnB>
                  </a:tcPr>
                </a:tc>
              </a:tr>
              <a:tr h="349623">
                <a:tc>
                  <a:txBody>
                    <a:bodyPr/>
                    <a:lstStyle/>
                    <a:p>
                      <a:pPr>
                        <a:defRPr sz="1100" b="0">
                          <a:solidFill>
                            <a:srgbClr val="000000"/>
                          </a:solidFill>
                          <a:latin typeface="Pooppins"/>
                        </a:defRPr>
                      </a:pPr>
                      <a:r>
                        <a:t>          5.13. Value Chain Analysis</a:t>
                      </a:r>
                    </a:p>
                  </a:txBody>
                  <a:tcPr>
                    <a:noFill/>
                    <a:lnL>
                      <a:noFill/>
                    </a:lnL>
                    <a:lnR>
                      <a:noFill/>
                    </a:lnR>
                    <a:lnT>
                      <a:noFill/>
                    </a:lnT>
                    <a:lnB>
                      <a:noFill/>
                    </a:lnB>
                  </a:tcPr>
                </a:tc>
                <a:tc>
                  <a:txBody>
                    <a:bodyPr/>
                    <a:lstStyle/>
                    <a:p>
                      <a:pPr>
                        <a:defRPr sz="1100" b="0">
                          <a:solidFill>
                            <a:srgbClr val="000000"/>
                          </a:solidFill>
                          <a:latin typeface="Pooppins"/>
                        </a:defRPr>
                      </a:pPr>
                      <a:r>
                        <a:t>                    8.1.1. B2B</a:t>
                      </a:r>
                    </a:p>
                  </a:txBody>
                  <a:tcPr>
                    <a:noFill/>
                    <a:lnL>
                      <a:noFill/>
                    </a:lnL>
                    <a:lnR>
                      <a:noFill/>
                    </a:lnR>
                    <a:lnT>
                      <a:noFill/>
                    </a:lnT>
                    <a:lnB>
                      <a:noFill/>
                    </a:lnB>
                  </a:tcPr>
                </a:tc>
              </a:tr>
              <a:tr h="349623">
                <a:tc>
                  <a:txBody>
                    <a:bodyPr/>
                    <a:lstStyle/>
                    <a:p>
                      <a:pPr>
                        <a:defRPr sz="1100" b="0">
                          <a:solidFill>
                            <a:srgbClr val="000000"/>
                          </a:solidFill>
                          <a:latin typeface="Pooppins"/>
                        </a:defRPr>
                      </a:pPr>
                      <a:r>
                        <a:t>          5.14. Supply Chain Analysis</a:t>
                      </a:r>
                    </a:p>
                  </a:txBody>
                  <a:tcPr>
                    <a:noFill/>
                    <a:lnL>
                      <a:noFill/>
                    </a:lnL>
                    <a:lnR>
                      <a:noFill/>
                    </a:lnR>
                    <a:lnT>
                      <a:noFill/>
                    </a:lnT>
                    <a:lnB>
                      <a:noFill/>
                    </a:lnB>
                  </a:tcPr>
                </a:tc>
                <a:tc>
                  <a:txBody>
                    <a:bodyPr/>
                    <a:lstStyle/>
                    <a:p>
                      <a:pPr>
                        <a:defRPr sz="1100" b="0">
                          <a:solidFill>
                            <a:srgbClr val="000000"/>
                          </a:solidFill>
                          <a:latin typeface="Pooppins"/>
                        </a:defRPr>
                      </a:pPr>
                      <a:r>
                        <a:t>                    8.1.2. Direct sales</a:t>
                      </a:r>
                    </a:p>
                  </a:txBody>
                  <a:tcPr>
                    <a:noFill/>
                    <a:lnL>
                      <a:noFill/>
                    </a:lnL>
                    <a:lnR>
                      <a:noFill/>
                    </a:lnR>
                    <a:lnT>
                      <a:noFill/>
                    </a:lnT>
                    <a:lnB>
                      <a:noFill/>
                    </a:lnB>
                  </a:tcPr>
                </a:tc>
              </a:tr>
              <a:tr h="349623">
                <a:tc>
                  <a:txBody>
                    <a:bodyPr/>
                    <a:lstStyle/>
                    <a:p>
                      <a:pPr>
                        <a:defRPr sz="1100" b="0">
                          <a:solidFill>
                            <a:srgbClr val="000000"/>
                          </a:solidFill>
                          <a:latin typeface="Pooppins"/>
                        </a:defRPr>
                      </a:pPr>
                      <a:r>
                        <a:t>          5.15. Customer &amp; Buying Criteria Analysis</a:t>
                      </a:r>
                    </a:p>
                  </a:txBody>
                  <a:tcPr>
                    <a:noFill/>
                    <a:lnL>
                      <a:noFill/>
                    </a:lnL>
                    <a:lnR>
                      <a:noFill/>
                    </a:lnR>
                    <a:lnT>
                      <a:noFill/>
                    </a:lnT>
                    <a:lnB>
                      <a:noFill/>
                    </a:lnB>
                  </a:tcPr>
                </a:tc>
                <a:tc>
                  <a:txBody>
                    <a:bodyPr/>
                    <a:lstStyle/>
                    <a:p>
                      <a:pPr>
                        <a:defRPr sz="1100" b="0">
                          <a:solidFill>
                            <a:srgbClr val="000000"/>
                          </a:solidFill>
                          <a:latin typeface="Pooppins"/>
                        </a:defRPr>
                      </a:pPr>
                      <a:r>
                        <a:t>                    8.1.3. Distributors</a:t>
                      </a:r>
                    </a:p>
                  </a:txBody>
                  <a:tcPr>
                    <a:noFill/>
                    <a:lnL>
                      <a:noFill/>
                    </a:lnL>
                    <a:lnR>
                      <a:noFill/>
                    </a:lnR>
                    <a:lnT>
                      <a:noFill/>
                    </a:lnT>
                    <a:lnB>
                      <a:noFill/>
                    </a:lnB>
                  </a:tcPr>
                </a:tc>
              </a:tr>
              <a:tr h="349623">
                <a:tc>
                  <a:txBody>
                    <a:bodyPr/>
                    <a:lstStyle/>
                    <a:p>
                      <a:pPr>
                        <a:defRPr sz="1100" b="0">
                          <a:solidFill>
                            <a:srgbClr val="000000"/>
                          </a:solidFill>
                          <a:latin typeface="Pooppins"/>
                        </a:defRPr>
                      </a:pPr>
                      <a:r>
                        <a:t>          5.16. Raw Material Analysis</a:t>
                      </a:r>
                    </a:p>
                  </a:txBody>
                  <a:tcPr>
                    <a:noFill/>
                    <a:lnL>
                      <a:noFill/>
                    </a:lnL>
                    <a:lnR>
                      <a:noFill/>
                    </a:lnR>
                    <a:lnT>
                      <a:noFill/>
                    </a:lnT>
                    <a:lnB>
                      <a:noFill/>
                    </a:lnB>
                  </a:tcPr>
                </a:tc>
                <a:tc>
                  <a:txBody>
                    <a:bodyPr/>
                    <a:lstStyle/>
                    <a:p>
                      <a:pPr>
                        <a:defRPr sz="1100" b="0">
                          <a:solidFill>
                            <a:srgbClr val="000000"/>
                          </a:solidFill>
                          <a:latin typeface="Pooppins"/>
                        </a:defRPr>
                      </a:pPr>
                      <a:r>
                        <a:t>          8.2. Online</a:t>
                      </a:r>
                    </a:p>
                  </a:txBody>
                  <a:tcPr>
                    <a:noFill/>
                    <a:lnL>
                      <a:noFill/>
                    </a:lnL>
                    <a:lnR>
                      <a:noFill/>
                    </a:lnR>
                    <a:lnT>
                      <a:noFill/>
                    </a:lnT>
                    <a:lnB>
                      <a:noFill/>
                    </a:lnB>
                  </a:tcPr>
                </a:tc>
              </a:tr>
              <a:tr h="349623">
                <a:tc>
                  <a:txBody>
                    <a:bodyPr/>
                    <a:lstStyle/>
                    <a:p>
                      <a:pPr>
                        <a:defRPr sz="1100" b="1">
                          <a:solidFill>
                            <a:srgbClr val="7030A0"/>
                          </a:solidFill>
                          <a:latin typeface="Pooppins"/>
                        </a:defRPr>
                      </a:pPr>
                      <a:r>
                        <a:t>6. Antimicrobial Textile Market Size by Active Agent (2019-2032)</a:t>
                      </a:r>
                    </a:p>
                  </a:txBody>
                  <a:tcPr>
                    <a:noFill/>
                    <a:lnL>
                      <a:noFill/>
                    </a:lnL>
                    <a:lnR>
                      <a:noFill/>
                    </a:lnR>
                    <a:lnT>
                      <a:noFill/>
                    </a:lnT>
                    <a:lnB>
                      <a:noFill/>
                    </a:lnB>
                  </a:tcPr>
                </a:tc>
                <a:tc>
                  <a:txBody>
                    <a:bodyPr/>
                    <a:lstStyle/>
                    <a:p>
                      <a:pPr>
                        <a:defRPr sz="1100" b="0">
                          <a:solidFill>
                            <a:srgbClr val="000000"/>
                          </a:solidFill>
                          <a:latin typeface="Pooppins"/>
                        </a:defRPr>
                      </a:pPr>
                      <a:r>
                        <a:t>                    8.2.1. B2B</a:t>
                      </a:r>
                    </a:p>
                  </a:txBody>
                  <a:tcPr>
                    <a:noFill/>
                    <a:lnL>
                      <a:noFill/>
                    </a:lnL>
                    <a:lnR>
                      <a:noFill/>
                    </a:lnR>
                    <a:lnT>
                      <a:noFill/>
                    </a:lnT>
                    <a:lnB>
                      <a:noFill/>
                    </a:lnB>
                  </a:tcPr>
                </a:tc>
              </a:tr>
              <a:tr h="349623">
                <a:tc>
                  <a:txBody>
                    <a:bodyPr/>
                    <a:lstStyle/>
                    <a:p>
                      <a:pPr>
                        <a:defRPr sz="1100" b="0">
                          <a:solidFill>
                            <a:srgbClr val="000000"/>
                          </a:solidFill>
                          <a:latin typeface="Pooppins"/>
                        </a:defRPr>
                      </a:pPr>
                      <a:r>
                        <a:t>          6.1. Synthetic Organic Compounds</a:t>
                      </a:r>
                    </a:p>
                  </a:txBody>
                  <a:tcPr>
                    <a:noFill/>
                    <a:lnL>
                      <a:noFill/>
                    </a:lnL>
                    <a:lnR>
                      <a:noFill/>
                    </a:lnR>
                    <a:lnT>
                      <a:noFill/>
                    </a:lnT>
                    <a:lnB>
                      <a:noFill/>
                    </a:lnB>
                  </a:tcPr>
                </a:tc>
                <a:tc>
                  <a:txBody>
                    <a:bodyPr/>
                    <a:lstStyle/>
                    <a:p>
                      <a:pPr>
                        <a:defRPr sz="1100" b="0">
                          <a:solidFill>
                            <a:srgbClr val="000000"/>
                          </a:solidFill>
                          <a:latin typeface="Pooppins"/>
                        </a:defRPr>
                      </a:pPr>
                      <a:r>
                        <a:t>                    8.2.2. Direct sales</a:t>
                      </a:r>
                    </a:p>
                  </a:txBody>
                  <a:tcPr>
                    <a:noFill/>
                    <a:lnL>
                      <a:noFill/>
                    </a:lnL>
                    <a:lnR>
                      <a:noFill/>
                    </a:lnR>
                    <a:lnT>
                      <a:noFill/>
                    </a:lnT>
                    <a:lnB>
                      <a:noFill/>
                    </a:lnB>
                  </a:tcPr>
                </a:tc>
              </a:tr>
              <a:tr h="349623">
                <a:tc>
                  <a:txBody>
                    <a:bodyPr/>
                    <a:lstStyle/>
                    <a:p>
                      <a:pPr>
                        <a:defRPr sz="1100" b="0">
                          <a:solidFill>
                            <a:srgbClr val="000000"/>
                          </a:solidFill>
                          <a:latin typeface="Pooppins"/>
                        </a:defRPr>
                      </a:pPr>
                      <a:r>
                        <a:t>          6.2. Metal &amp; Metallic Salts</a:t>
                      </a:r>
                    </a:p>
                  </a:txBody>
                  <a:tcPr>
                    <a:noFill/>
                    <a:lnL>
                      <a:noFill/>
                    </a:lnL>
                    <a:lnR>
                      <a:noFill/>
                    </a:lnR>
                    <a:lnT>
                      <a:noFill/>
                    </a:lnT>
                    <a:lnB>
                      <a:noFill/>
                    </a:lnB>
                  </a:tcPr>
                </a:tc>
                <a:tc>
                  <a:txBody>
                    <a:bodyPr/>
                    <a:lstStyle/>
                    <a:p>
                      <a:pPr>
                        <a:defRPr sz="1100" b="0">
                          <a:solidFill>
                            <a:srgbClr val="000000"/>
                          </a:solidFill>
                          <a:latin typeface="Pooppins"/>
                        </a:defRPr>
                      </a:pPr>
                      <a:r>
                        <a:t>                    8.2.3. Distributors</a:t>
                      </a:r>
                    </a:p>
                  </a:txBody>
                  <a:tcPr>
                    <a:noFill/>
                    <a:lnL>
                      <a:noFill/>
                    </a:lnL>
                    <a:lnR>
                      <a:noFill/>
                    </a:lnR>
                    <a:lnT>
                      <a:noFill/>
                    </a:lnT>
                    <a:lnB>
                      <a:noFill/>
                    </a:lnB>
                  </a:tcPr>
                </a:tc>
              </a:tr>
              <a:tr h="349623">
                <a:tc>
                  <a:txBody>
                    <a:bodyPr/>
                    <a:lstStyle/>
                    <a:p>
                      <a:pPr>
                        <a:defRPr sz="1100" b="0">
                          <a:solidFill>
                            <a:srgbClr val="000000"/>
                          </a:solidFill>
                          <a:latin typeface="Pooppins"/>
                        </a:defRPr>
                      </a:pPr>
                      <a:r>
                        <a:t>          6.3. Bio-based / Natural Agents</a:t>
                      </a:r>
                    </a:p>
                  </a:txBody>
                  <a:tcPr>
                    <a:noFill/>
                    <a:lnL>
                      <a:noFill/>
                    </a:lnL>
                    <a:lnR>
                      <a:noFill/>
                    </a:lnR>
                    <a:lnT>
                      <a:noFill/>
                    </a:lnT>
                    <a:lnB>
                      <a:noFill/>
                    </a:lnB>
                  </a:tcPr>
                </a:tc>
                <a:tc>
                  <a:txBody>
                    <a:bodyPr/>
                    <a:lstStyle/>
                    <a:p>
                      <a:pPr>
                        <a:defRPr sz="1100" b="1">
                          <a:solidFill>
                            <a:srgbClr val="7030A0"/>
                          </a:solidFill>
                          <a:latin typeface="Pooppins"/>
                        </a:defRPr>
                      </a:pPr>
                      <a:r>
                        <a:t>9. Antimicrobial Textile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6.4. Others</a:t>
                      </a:r>
                    </a:p>
                  </a:txBody>
                  <a:tcPr>
                    <a:noFill/>
                    <a:lnL>
                      <a:noFill/>
                    </a:lnL>
                    <a:lnR>
                      <a:noFill/>
                    </a:lnR>
                    <a:lnT>
                      <a:noFill/>
                    </a:lnT>
                    <a:lnB>
                      <a:noFill/>
                    </a:lnB>
                  </a:tcPr>
                </a:tc>
                <a:tc>
                  <a:txBody>
                    <a:bodyPr/>
                    <a:lstStyle/>
                    <a:p>
                      <a:pPr>
                        <a:defRPr sz="1100" b="0">
                          <a:solidFill>
                            <a:srgbClr val="000000"/>
                          </a:solidFill>
                          <a:latin typeface="Pooppins"/>
                        </a:defRPr>
                      </a:pPr>
                      <a:r>
                        <a:t>          9.1. Medical Textiles</a:t>
                      </a:r>
                    </a:p>
                  </a:txBody>
                  <a:tcPr>
                    <a:noFill/>
                    <a:lnL>
                      <a:noFill/>
                    </a:lnL>
                    <a:lnR>
                      <a:noFill/>
                    </a:lnR>
                    <a:lnT>
                      <a:noFill/>
                    </a:lnT>
                    <a:lnB>
                      <a:noFill/>
                    </a:lnB>
                  </a:tcPr>
                </a:tc>
              </a:tr>
              <a:tr h="349623">
                <a:tc>
                  <a:txBody>
                    <a:bodyPr/>
                    <a:lstStyle/>
                    <a:p>
                      <a:pPr>
                        <a:defRPr sz="1100" b="1">
                          <a:solidFill>
                            <a:srgbClr val="7030A0"/>
                          </a:solidFill>
                          <a:latin typeface="Pooppins"/>
                        </a:defRPr>
                      </a:pPr>
                      <a:r>
                        <a:t>7. Antimicrobial Textile Market Size by Fabric Type (2019-2032)</a:t>
                      </a:r>
                    </a:p>
                  </a:txBody>
                  <a:tcPr>
                    <a:noFill/>
                    <a:lnL>
                      <a:noFill/>
                    </a:lnL>
                    <a:lnR>
                      <a:noFill/>
                    </a:lnR>
                    <a:lnT>
                      <a:noFill/>
                    </a:lnT>
                    <a:lnB>
                      <a:noFill/>
                    </a:lnB>
                  </a:tcPr>
                </a:tc>
                <a:tc>
                  <a:txBody>
                    <a:bodyPr/>
                    <a:lstStyle/>
                    <a:p>
                      <a:pPr>
                        <a:defRPr sz="1100" b="0">
                          <a:solidFill>
                            <a:srgbClr val="000000"/>
                          </a:solidFill>
                          <a:latin typeface="Pooppins"/>
                        </a:defRPr>
                      </a:pPr>
                      <a:r>
                        <a:t>          9.2. Apparel &amp; Sportswear</a:t>
                      </a:r>
                    </a:p>
                  </a:txBody>
                  <a:tcPr>
                    <a:noFill/>
                    <a:lnL>
                      <a:noFill/>
                    </a:lnL>
                    <a:lnR>
                      <a:noFill/>
                    </a:lnR>
                    <a:lnT>
                      <a:noFill/>
                    </a:lnT>
                    <a:lnB>
                      <a:noFill/>
                    </a:lnB>
                  </a:tcPr>
                </a:tc>
              </a:tr>
              <a:tr h="349623">
                <a:tc>
                  <a:txBody>
                    <a:bodyPr/>
                    <a:lstStyle/>
                    <a:p>
                      <a:pPr>
                        <a:defRPr sz="1100" b="0">
                          <a:solidFill>
                            <a:srgbClr val="000000"/>
                          </a:solidFill>
                          <a:latin typeface="Pooppins"/>
                        </a:defRPr>
                      </a:pPr>
                      <a:r>
                        <a:t>          7.1. Cotton</a:t>
                      </a:r>
                    </a:p>
                  </a:txBody>
                  <a:tcPr>
                    <a:noFill/>
                    <a:lnL>
                      <a:noFill/>
                    </a:lnL>
                    <a:lnR>
                      <a:noFill/>
                    </a:lnR>
                    <a:lnT>
                      <a:noFill/>
                    </a:lnT>
                    <a:lnB>
                      <a:noFill/>
                    </a:lnB>
                  </a:tcPr>
                </a:tc>
                <a:tc>
                  <a:txBody>
                    <a:bodyPr/>
                    <a:lstStyle/>
                    <a:p>
                      <a:pPr>
                        <a:defRPr sz="1100" b="0">
                          <a:solidFill>
                            <a:srgbClr val="000000"/>
                          </a:solidFill>
                          <a:latin typeface="Pooppins"/>
                        </a:defRPr>
                      </a:pPr>
                      <a:r>
                        <a:t>          9.3. Home Textiles</a:t>
                      </a:r>
                    </a:p>
                  </a:txBody>
                  <a:tcPr>
                    <a:noFill/>
                    <a:lnL>
                      <a:noFill/>
                    </a:lnL>
                    <a:lnR>
                      <a:noFill/>
                    </a:lnR>
                    <a:lnT>
                      <a:noFill/>
                    </a:lnT>
                    <a:lnB>
                      <a:noFill/>
                    </a:lnB>
                  </a:tcPr>
                </a:tc>
              </a:tr>
              <a:tr h="349623">
                <a:tc>
                  <a:txBody>
                    <a:bodyPr/>
                    <a:lstStyle/>
                    <a:p>
                      <a:pPr>
                        <a:defRPr sz="1100" b="0">
                          <a:solidFill>
                            <a:srgbClr val="000000"/>
                          </a:solidFill>
                          <a:latin typeface="Pooppins"/>
                        </a:defRPr>
                      </a:pPr>
                      <a:r>
                        <a:t>          7.2. Polyester</a:t>
                      </a:r>
                    </a:p>
                  </a:txBody>
                  <a:tcPr>
                    <a:noFill/>
                    <a:lnL>
                      <a:noFill/>
                    </a:lnL>
                    <a:lnR>
                      <a:noFill/>
                    </a:lnR>
                    <a:lnT>
                      <a:noFill/>
                    </a:lnT>
                    <a:lnB>
                      <a:noFill/>
                    </a:lnB>
                  </a:tcPr>
                </a:tc>
                <a:tc>
                  <a:txBody>
                    <a:bodyPr/>
                    <a:lstStyle/>
                    <a:p>
                      <a:pPr>
                        <a:defRPr sz="1100" b="0">
                          <a:solidFill>
                            <a:srgbClr val="000000"/>
                          </a:solidFill>
                          <a:latin typeface="Pooppins"/>
                        </a:defRPr>
                      </a:pPr>
                      <a:r>
                        <a:t>          9.4. Commercial Textiles</a:t>
                      </a:r>
                    </a:p>
                  </a:txBody>
                  <a:tcPr>
                    <a:noFill/>
                    <a:lnL>
                      <a:noFill/>
                    </a:lnL>
                    <a:lnR>
                      <a:noFill/>
                    </a:lnR>
                    <a:lnT>
                      <a:noFill/>
                    </a:lnT>
                    <a:lnB>
                      <a:noFill/>
                    </a:lnB>
                  </a:tcPr>
                </a:tc>
              </a:tr>
              <a:tr h="349623">
                <a:tc>
                  <a:txBody>
                    <a:bodyPr/>
                    <a:lstStyle/>
                    <a:p>
                      <a:pPr>
                        <a:defRPr sz="1100" b="0">
                          <a:solidFill>
                            <a:srgbClr val="000000"/>
                          </a:solidFill>
                          <a:latin typeface="Pooppins"/>
                        </a:defRPr>
                      </a:pPr>
                      <a:r>
                        <a:t>          7.3. Polyamide</a:t>
                      </a:r>
                    </a:p>
                  </a:txBody>
                  <a:tcPr>
                    <a:noFill/>
                    <a:lnL>
                      <a:noFill/>
                    </a:lnL>
                    <a:lnR>
                      <a:noFill/>
                    </a:lnR>
                    <a:lnT>
                      <a:noFill/>
                    </a:lnT>
                    <a:lnB>
                      <a:noFill/>
                    </a:lnB>
                  </a:tcPr>
                </a:tc>
                <a:tc>
                  <a:txBody>
                    <a:bodyPr/>
                    <a:lstStyle/>
                    <a:p>
                      <a:pPr>
                        <a:defRPr sz="1100" b="0">
                          <a:solidFill>
                            <a:srgbClr val="000000"/>
                          </a:solidFill>
                          <a:latin typeface="Pooppins"/>
                        </a:defRPr>
                      </a:pPr>
                      <a:r>
                        <a:t>          9.5. Industrial Textiles</a:t>
                      </a:r>
                    </a:p>
                  </a:txBody>
                  <a:tcPr>
                    <a:noFill/>
                    <a:lnL>
                      <a:noFill/>
                    </a:lnL>
                    <a:lnR>
                      <a:noFill/>
                    </a:lnR>
                    <a:lnT>
                      <a:noFill/>
                    </a:lnT>
                    <a:lnB>
                      <a:noFill/>
                    </a:lnB>
                  </a:tcPr>
                </a:tc>
              </a:tr>
              <a:tr h="349632">
                <a:tc>
                  <a:txBody>
                    <a:bodyPr/>
                    <a:lstStyle/>
                    <a:p>
                      <a:pPr>
                        <a:defRPr sz="1100" b="0">
                          <a:solidFill>
                            <a:srgbClr val="000000"/>
                          </a:solidFill>
                          <a:latin typeface="Pooppins"/>
                        </a:defRPr>
                      </a:pPr>
                      <a:r>
                        <a:t>          7.4. Blended / Composite Fabrics</a:t>
                      </a:r>
                    </a:p>
                  </a:txBody>
                  <a:tcPr>
                    <a:noFill/>
                    <a:lnL>
                      <a:noFill/>
                    </a:lnL>
                    <a:lnR>
                      <a:noFill/>
                    </a:lnR>
                    <a:lnT>
                      <a:noFill/>
                    </a:lnT>
                    <a:lnB>
                      <a:noFill/>
                    </a:lnB>
                  </a:tcPr>
                </a:tc>
                <a:tc>
                  <a:txBody>
                    <a:bodyPr/>
                    <a:lstStyle/>
                    <a:p>
                      <a:pPr>
                        <a:defRPr sz="1100" b="0">
                          <a:solidFill>
                            <a:srgbClr val="000000"/>
                          </a:solidFill>
                          <a:latin typeface="Pooppins"/>
                        </a:defRPr>
                      </a:pPr>
                      <a:r>
                        <a:t>          9.6. Other</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10. Antimicrobial Textile Market Size by End-User (2019-2032)</a:t>
                      </a:r>
                    </a:p>
                  </a:txBody>
                  <a:tcPr>
                    <a:noFill/>
                    <a:lnL>
                      <a:noFill/>
                    </a:lnL>
                    <a:lnR>
                      <a:noFill/>
                    </a:lnR>
                    <a:lnT>
                      <a:noFill/>
                    </a:lnT>
                    <a:lnB>
                      <a:noFill/>
                    </a:lnB>
                  </a:tcPr>
                </a:tc>
                <a:tc>
                  <a:txBody>
                    <a:bodyPr/>
                    <a:lstStyle/>
                    <a:p>
                      <a:pPr>
                        <a:defRPr sz="1100" b="0">
                          <a:solidFill>
                            <a:srgbClr val="000000"/>
                          </a:solidFill>
                          <a:latin typeface="Pooppins"/>
                        </a:defRPr>
                      </a:pPr>
                      <a:r>
                        <a:t>          11.3. Asia-Pacific (By Active Agent, By Fabric Type, By Distribution Channel, By Application, By End-User)</a:t>
                      </a:r>
                    </a:p>
                  </a:txBody>
                  <a:tcPr>
                    <a:noFill/>
                    <a:lnL>
                      <a:noFill/>
                    </a:lnL>
                    <a:lnR>
                      <a:noFill/>
                    </a:lnR>
                    <a:lnT>
                      <a:noFill/>
                    </a:lnT>
                    <a:lnB>
                      <a:noFill/>
                    </a:lnB>
                  </a:tcPr>
                </a:tc>
              </a:tr>
              <a:tr h="349623">
                <a:tc>
                  <a:txBody>
                    <a:bodyPr/>
                    <a:lstStyle/>
                    <a:p>
                      <a:pPr>
                        <a:defRPr sz="1100" b="0">
                          <a:solidFill>
                            <a:srgbClr val="000000"/>
                          </a:solidFill>
                          <a:latin typeface="Pooppins"/>
                        </a:defRPr>
                      </a:pPr>
                      <a:r>
                        <a:t>          10.1. Healthcare Sector</a:t>
                      </a:r>
                    </a:p>
                  </a:txBody>
                  <a:tcPr>
                    <a:noFill/>
                    <a:lnL>
                      <a:noFill/>
                    </a:lnL>
                    <a:lnR>
                      <a:noFill/>
                    </a:lnR>
                    <a:lnT>
                      <a:noFill/>
                    </a:lnT>
                    <a:lnB>
                      <a:noFill/>
                    </a:lnB>
                  </a:tcPr>
                </a:tc>
                <a:tc>
                  <a:txBody>
                    <a:bodyPr/>
                    <a:lstStyle/>
                    <a:p>
                      <a:pPr>
                        <a:defRPr sz="1100" b="0">
                          <a:solidFill>
                            <a:srgbClr val="000000"/>
                          </a:solidFill>
                          <a:latin typeface="Pooppins"/>
                        </a:defRPr>
                      </a:pPr>
                      <a:r>
                        <a:t>                    11.3.1. China</a:t>
                      </a:r>
                    </a:p>
                  </a:txBody>
                  <a:tcPr>
                    <a:noFill/>
                    <a:lnL>
                      <a:noFill/>
                    </a:lnL>
                    <a:lnR>
                      <a:noFill/>
                    </a:lnR>
                    <a:lnT>
                      <a:noFill/>
                    </a:lnT>
                    <a:lnB>
                      <a:noFill/>
                    </a:lnB>
                  </a:tcPr>
                </a:tc>
              </a:tr>
              <a:tr h="349623">
                <a:tc>
                  <a:txBody>
                    <a:bodyPr/>
                    <a:lstStyle/>
                    <a:p>
                      <a:pPr>
                        <a:defRPr sz="1100" b="0">
                          <a:solidFill>
                            <a:srgbClr val="000000"/>
                          </a:solidFill>
                          <a:latin typeface="Pooppins"/>
                        </a:defRPr>
                      </a:pPr>
                      <a:r>
                        <a:t>          10.2. Consumer</a:t>
                      </a:r>
                    </a:p>
                  </a:txBody>
                  <a:tcPr>
                    <a:noFill/>
                    <a:lnL>
                      <a:noFill/>
                    </a:lnL>
                    <a:lnR>
                      <a:noFill/>
                    </a:lnR>
                    <a:lnT>
                      <a:noFill/>
                    </a:lnT>
                    <a:lnB>
                      <a:noFill/>
                    </a:lnB>
                  </a:tcPr>
                </a:tc>
                <a:tc>
                  <a:txBody>
                    <a:bodyPr/>
                    <a:lstStyle/>
                    <a:p>
                      <a:pPr>
                        <a:defRPr sz="1100" b="0">
                          <a:solidFill>
                            <a:srgbClr val="000000"/>
                          </a:solidFill>
                          <a:latin typeface="Pooppins"/>
                        </a:defRPr>
                      </a:pPr>
                      <a:r>
                        <a:t>                    11.3.2. India</a:t>
                      </a:r>
                    </a:p>
                  </a:txBody>
                  <a:tcPr>
                    <a:noFill/>
                    <a:lnL>
                      <a:noFill/>
                    </a:lnL>
                    <a:lnR>
                      <a:noFill/>
                    </a:lnR>
                    <a:lnT>
                      <a:noFill/>
                    </a:lnT>
                    <a:lnB>
                      <a:noFill/>
                    </a:lnB>
                  </a:tcPr>
                </a:tc>
              </a:tr>
              <a:tr h="349623">
                <a:tc>
                  <a:txBody>
                    <a:bodyPr/>
                    <a:lstStyle/>
                    <a:p>
                      <a:pPr>
                        <a:defRPr sz="1100" b="0">
                          <a:solidFill>
                            <a:srgbClr val="000000"/>
                          </a:solidFill>
                          <a:latin typeface="Pooppins"/>
                        </a:defRPr>
                      </a:pPr>
                      <a:r>
                        <a:t>          10.3. Industrial</a:t>
                      </a:r>
                    </a:p>
                  </a:txBody>
                  <a:tcPr>
                    <a:noFill/>
                    <a:lnL>
                      <a:noFill/>
                    </a:lnL>
                    <a:lnR>
                      <a:noFill/>
                    </a:lnR>
                    <a:lnT>
                      <a:noFill/>
                    </a:lnT>
                    <a:lnB>
                      <a:noFill/>
                    </a:lnB>
                  </a:tcPr>
                </a:tc>
                <a:tc>
                  <a:txBody>
                    <a:bodyPr/>
                    <a:lstStyle/>
                    <a:p>
                      <a:pPr>
                        <a:defRPr sz="1100" b="0">
                          <a:solidFill>
                            <a:srgbClr val="000000"/>
                          </a:solidFill>
                          <a:latin typeface="Pooppins"/>
                        </a:defRPr>
                      </a:pPr>
                      <a:r>
                        <a:t>                    11.3.3. Japan</a:t>
                      </a:r>
                    </a:p>
                  </a:txBody>
                  <a:tcPr>
                    <a:noFill/>
                    <a:lnL>
                      <a:noFill/>
                    </a:lnL>
                    <a:lnR>
                      <a:noFill/>
                    </a:lnR>
                    <a:lnT>
                      <a:noFill/>
                    </a:lnT>
                    <a:lnB>
                      <a:noFill/>
                    </a:lnB>
                  </a:tcPr>
                </a:tc>
              </a:tr>
              <a:tr h="349623">
                <a:tc>
                  <a:txBody>
                    <a:bodyPr/>
                    <a:lstStyle/>
                    <a:p>
                      <a:pPr>
                        <a:defRPr sz="1100" b="0">
                          <a:solidFill>
                            <a:srgbClr val="000000"/>
                          </a:solidFill>
                          <a:latin typeface="Pooppins"/>
                        </a:defRPr>
                      </a:pPr>
                      <a:r>
                        <a:t>          10.4. Defense &amp; Military</a:t>
                      </a:r>
                    </a:p>
                  </a:txBody>
                  <a:tcPr>
                    <a:noFill/>
                    <a:lnL>
                      <a:noFill/>
                    </a:lnL>
                    <a:lnR>
                      <a:noFill/>
                    </a:lnR>
                    <a:lnT>
                      <a:noFill/>
                    </a:lnT>
                    <a:lnB>
                      <a:noFill/>
                    </a:lnB>
                  </a:tcPr>
                </a:tc>
                <a:tc>
                  <a:txBody>
                    <a:bodyPr/>
                    <a:lstStyle/>
                    <a:p>
                      <a:pPr>
                        <a:defRPr sz="1100" b="0">
                          <a:solidFill>
                            <a:srgbClr val="000000"/>
                          </a:solidFill>
                          <a:latin typeface="Pooppins"/>
                        </a:defRPr>
                      </a:pPr>
                      <a:r>
                        <a:t>                    11.3.4. South Korea</a:t>
                      </a:r>
                    </a:p>
                  </a:txBody>
                  <a:tcPr>
                    <a:noFill/>
                    <a:lnL>
                      <a:noFill/>
                    </a:lnL>
                    <a:lnR>
                      <a:noFill/>
                    </a:lnR>
                    <a:lnT>
                      <a:noFill/>
                    </a:lnT>
                    <a:lnB>
                      <a:noFill/>
                    </a:lnB>
                  </a:tcPr>
                </a:tc>
              </a:tr>
              <a:tr h="349623">
                <a:tc>
                  <a:txBody>
                    <a:bodyPr/>
                    <a:lstStyle/>
                    <a:p>
                      <a:pPr>
                        <a:defRPr sz="1100" b="0">
                          <a:solidFill>
                            <a:srgbClr val="000000"/>
                          </a:solidFill>
                          <a:latin typeface="Pooppins"/>
                        </a:defRPr>
                      </a:pPr>
                      <a:r>
                        <a:t>          10.5. Others</a:t>
                      </a:r>
                    </a:p>
                  </a:txBody>
                  <a:tcPr>
                    <a:noFill/>
                    <a:lnL>
                      <a:noFill/>
                    </a:lnL>
                    <a:lnR>
                      <a:noFill/>
                    </a:lnR>
                    <a:lnT>
                      <a:noFill/>
                    </a:lnT>
                    <a:lnB>
                      <a:noFill/>
                    </a:lnB>
                  </a:tcPr>
                </a:tc>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r>
              <a:tr h="349623">
                <a:tc>
                  <a:txBody>
                    <a:bodyPr/>
                    <a:lstStyle/>
                    <a:p>
                      <a:pPr>
                        <a:defRPr sz="1100" b="1">
                          <a:solidFill>
                            <a:srgbClr val="7030A0"/>
                          </a:solidFill>
                          <a:latin typeface="Pooppins"/>
                        </a:defRPr>
                      </a:pPr>
                      <a:r>
                        <a:t>11. Antimicrobial Textile Market Size by Region (2019-2032)</a:t>
                      </a:r>
                    </a:p>
                  </a:txBody>
                  <a:tcPr>
                    <a:noFill/>
                    <a:lnL>
                      <a:noFill/>
                    </a:lnL>
                    <a:lnR>
                      <a:noFill/>
                    </a:lnR>
                    <a:lnT>
                      <a:noFill/>
                    </a:lnT>
                    <a:lnB>
                      <a:noFill/>
                    </a:lnB>
                  </a:tcPr>
                </a:tc>
                <a:tc>
                  <a:txBody>
                    <a:bodyPr/>
                    <a:lstStyle/>
                    <a:p>
                      <a:pPr>
                        <a:defRPr sz="1100" b="0">
                          <a:solidFill>
                            <a:srgbClr val="000000"/>
                          </a:solidFill>
                          <a:latin typeface="Pooppins"/>
                        </a:defRPr>
                      </a:pPr>
                      <a:r>
                        <a:t>          11.4. Latin America (By Active Agent, By Fabric Type, By Distribution Channel, By Application, By End-User)</a:t>
                      </a:r>
                    </a:p>
                  </a:txBody>
                  <a:tcPr>
                    <a:noFill/>
                    <a:lnL>
                      <a:noFill/>
                    </a:lnL>
                    <a:lnR>
                      <a:noFill/>
                    </a:lnR>
                    <a:lnT>
                      <a:noFill/>
                    </a:lnT>
                    <a:lnB>
                      <a:noFill/>
                    </a:lnB>
                  </a:tcPr>
                </a:tc>
              </a:tr>
              <a:tr h="349623">
                <a:tc>
                  <a:txBody>
                    <a:bodyPr/>
                    <a:lstStyle/>
                    <a:p>
                      <a:pPr>
                        <a:defRPr sz="1100" b="0">
                          <a:solidFill>
                            <a:srgbClr val="000000"/>
                          </a:solidFill>
                          <a:latin typeface="Pooppins"/>
                        </a:defRPr>
                      </a:pPr>
                      <a:r>
                        <a:t>          11.1. North America (By Active Agent, By Fabric Type, By Distribution Channel, By Application, By End-User)</a:t>
                      </a:r>
                    </a:p>
                  </a:txBody>
                  <a:tcPr>
                    <a:noFill/>
                    <a:lnL>
                      <a:noFill/>
                    </a:lnL>
                    <a:lnR>
                      <a:noFill/>
                    </a:lnR>
                    <a:lnT>
                      <a:noFill/>
                    </a:lnT>
                    <a:lnB>
                      <a:noFill/>
                    </a:lnB>
                  </a:tcPr>
                </a:tc>
                <a:tc>
                  <a:txBody>
                    <a:bodyPr/>
                    <a:lstStyle/>
                    <a:p>
                      <a:pPr>
                        <a:defRPr sz="1100" b="0">
                          <a:solidFill>
                            <a:srgbClr val="000000"/>
                          </a:solidFill>
                          <a:latin typeface="Pooppins"/>
                        </a:defRPr>
                      </a:pPr>
                      <a:r>
                        <a:t>                    11.4.1. Brazil</a:t>
                      </a:r>
                    </a:p>
                  </a:txBody>
                  <a:tcPr>
                    <a:noFill/>
                    <a:lnL>
                      <a:noFill/>
                    </a:lnL>
                    <a:lnR>
                      <a:noFill/>
                    </a:lnR>
                    <a:lnT>
                      <a:noFill/>
                    </a:lnT>
                    <a:lnB>
                      <a:noFill/>
                    </a:lnB>
                  </a:tcPr>
                </a:tc>
              </a:tr>
              <a:tr h="349623">
                <a:tc>
                  <a:txBody>
                    <a:bodyPr/>
                    <a:lstStyle/>
                    <a:p>
                      <a:pPr>
                        <a:defRPr sz="1100" b="0">
                          <a:solidFill>
                            <a:srgbClr val="000000"/>
                          </a:solidFill>
                          <a:latin typeface="Pooppins"/>
                        </a:defRPr>
                      </a:pPr>
                      <a:r>
                        <a:t>                    11.1.1. US</a:t>
                      </a:r>
                    </a:p>
                  </a:txBody>
                  <a:tcPr>
                    <a:noFill/>
                    <a:lnL>
                      <a:noFill/>
                    </a:lnL>
                    <a:lnR>
                      <a:noFill/>
                    </a:lnR>
                    <a:lnT>
                      <a:noFill/>
                    </a:lnT>
                    <a:lnB>
                      <a:noFill/>
                    </a:lnB>
                  </a:tcPr>
                </a:tc>
                <a:tc>
                  <a:txBody>
                    <a:bodyPr/>
                    <a:lstStyle/>
                    <a:p>
                      <a:pPr>
                        <a:defRPr sz="1100" b="0">
                          <a:solidFill>
                            <a:srgbClr val="000000"/>
                          </a:solidFill>
                          <a:latin typeface="Pooppins"/>
                        </a:defRPr>
                      </a:pPr>
                      <a:r>
                        <a:t>                    11.4.2. Mexico</a:t>
                      </a:r>
                    </a:p>
                  </a:txBody>
                  <a:tcPr>
                    <a:noFill/>
                    <a:lnL>
                      <a:noFill/>
                    </a:lnL>
                    <a:lnR>
                      <a:noFill/>
                    </a:lnR>
                    <a:lnT>
                      <a:noFill/>
                    </a:lnT>
                    <a:lnB>
                      <a:noFill/>
                    </a:lnB>
                  </a:tcPr>
                </a:tc>
              </a:tr>
              <a:tr h="349623">
                <a:tc>
                  <a:txBody>
                    <a:bodyPr/>
                    <a:lstStyle/>
                    <a:p>
                      <a:pPr>
                        <a:defRPr sz="1100" b="0">
                          <a:solidFill>
                            <a:srgbClr val="000000"/>
                          </a:solidFill>
                          <a:latin typeface="Pooppins"/>
                        </a:defRPr>
                      </a:pPr>
                      <a:r>
                        <a:t>                    11.1.2. Canada</a:t>
                      </a:r>
                    </a:p>
                  </a:txBody>
                  <a:tcPr>
                    <a:noFill/>
                    <a:lnL>
                      <a:noFill/>
                    </a:lnL>
                    <a:lnR>
                      <a:noFill/>
                    </a:lnR>
                    <a:lnT>
                      <a:noFill/>
                    </a:lnT>
                    <a:lnB>
                      <a:noFill/>
                    </a:lnB>
                  </a:tcPr>
                </a:tc>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r>
              <a:tr h="349623">
                <a:tc>
                  <a:txBody>
                    <a:bodyPr/>
                    <a:lstStyle/>
                    <a:p>
                      <a:pPr>
                        <a:defRPr sz="1100" b="0">
                          <a:solidFill>
                            <a:srgbClr val="000000"/>
                          </a:solidFill>
                          <a:latin typeface="Pooppins"/>
                        </a:defRPr>
                      </a:pPr>
                      <a:r>
                        <a:t>          11.2. Europe (By Active Agent, By Fabric Type, By Distribution Channel, By Application, By End-User)</a:t>
                      </a:r>
                    </a:p>
                  </a:txBody>
                  <a:tcPr>
                    <a:noFill/>
                    <a:lnL>
                      <a:noFill/>
                    </a:lnL>
                    <a:lnR>
                      <a:noFill/>
                    </a:lnR>
                    <a:lnT>
                      <a:noFill/>
                    </a:lnT>
                    <a:lnB>
                      <a:noFill/>
                    </a:lnB>
                  </a:tcPr>
                </a:tc>
                <a:tc>
                  <a:txBody>
                    <a:bodyPr/>
                    <a:lstStyle/>
                    <a:p>
                      <a:pPr>
                        <a:defRPr sz="1100" b="0">
                          <a:solidFill>
                            <a:srgbClr val="000000"/>
                          </a:solidFill>
                          <a:latin typeface="Pooppins"/>
                        </a:defRPr>
                      </a:pPr>
                      <a:r>
                        <a:t>          11.5. Middle East &amp; Africa (By Active Agent, By Fabric Type, By Distribution Channel, By Application, By End-User)</a:t>
                      </a:r>
                    </a:p>
                  </a:txBody>
                  <a:tcPr>
                    <a:noFill/>
                    <a:lnL>
                      <a:noFill/>
                    </a:lnL>
                    <a:lnR>
                      <a:noFill/>
                    </a:lnR>
                    <a:lnT>
                      <a:noFill/>
                    </a:lnT>
                    <a:lnB>
                      <a:noFill/>
                    </a:lnB>
                  </a:tcPr>
                </a:tc>
              </a:tr>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Lapscape</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Competitive Dashboard</a:t>
                      </a:r>
                    </a:p>
                  </a:txBody>
                  <a:tcPr>
                    <a:noFill/>
                    <a:lnL>
                      <a:noFill/>
                    </a:lnL>
                    <a:lnR>
                      <a:noFill/>
                    </a:lnR>
                    <a:lnT>
                      <a:noFill/>
                    </a:lnT>
                    <a:lnB>
                      <a:noFill/>
                    </a:lnB>
                  </a:tcPr>
                </a:tc>
              </a:tr>
              <a:tr h="349632">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c>
                  <a:txBody>
                    <a:bodyPr/>
                    <a:lstStyle/>
                    <a:p>
                      <a:pPr>
                        <a:defRPr sz="1100" b="0">
                          <a:solidFill>
                            <a:srgbClr val="000000"/>
                          </a:solidFill>
                          <a:latin typeface="Pooppins"/>
                        </a:defRPr>
                      </a:pPr>
                      <a:r>
                        <a:t>          13.9. Sanitized AG</a:t>
                      </a:r>
                    </a:p>
                  </a:txBody>
                  <a:tcPr>
                    <a:noFill/>
                    <a:lnL>
                      <a:noFill/>
                    </a:lnL>
                    <a:lnR>
                      <a:noFill/>
                    </a:lnR>
                    <a:lnT>
                      <a:noFill/>
                    </a:lnT>
                    <a:lnB>
                      <a:noFill/>
                    </a:lnB>
                  </a:tcPr>
                </a:tc>
              </a:tr>
              <a:tr h="349623">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c>
                  <a:txBody>
                    <a:bodyPr/>
                    <a:lstStyle/>
                    <a:p>
                      <a:pPr>
                        <a:defRPr sz="1100" b="0">
                          <a:solidFill>
                            <a:srgbClr val="000000"/>
                          </a:solidFill>
                          <a:latin typeface="Pooppins"/>
                        </a:defRPr>
                      </a:pPr>
                      <a:r>
                        <a:t>          13.10. Toyobo Co. Ltd.</a:t>
                      </a:r>
                    </a:p>
                  </a:txBody>
                  <a:tcPr>
                    <a:noFill/>
                    <a:lnL>
                      <a:noFill/>
                    </a:lnL>
                    <a:lnR>
                      <a:noFill/>
                    </a:lnR>
                    <a:lnT>
                      <a:noFill/>
                    </a:lnT>
                    <a:lnB>
                      <a:noFill/>
                    </a:lnB>
                  </a:tcPr>
                </a:tc>
              </a:tr>
              <a:tr h="349623">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c>
                  <a:txBody>
                    <a:bodyPr/>
                    <a:lstStyle/>
                    <a:p>
                      <a:pPr>
                        <a:defRPr sz="1100" b="0">
                          <a:solidFill>
                            <a:srgbClr val="000000"/>
                          </a:solidFill>
                          <a:latin typeface="Pooppins"/>
                        </a:defRPr>
                      </a:pPr>
                      <a:r>
                        <a:t>          13.11. Unitika Ltd.</a:t>
                      </a:r>
                    </a:p>
                  </a:txBody>
                  <a:tcPr>
                    <a:noFill/>
                    <a:lnL>
                      <a:noFill/>
                    </a:lnL>
                    <a:lnR>
                      <a:noFill/>
                    </a:lnR>
                    <a:lnT>
                      <a:noFill/>
                    </a:lnT>
                    <a:lnB>
                      <a:noFill/>
                    </a:lnB>
                  </a:tcPr>
                </a:tc>
              </a:tr>
              <a:tr h="349623">
                <a:tc>
                  <a:txBody>
                    <a:bodyPr/>
                    <a:lstStyle/>
                    <a:p>
                      <a:pPr>
                        <a:defRPr sz="1100" b="1">
                          <a:solidFill>
                            <a:srgbClr val="7030A0"/>
                          </a:solidFill>
                          <a:latin typeface="Pooppins"/>
                        </a:defRPr>
                      </a:pPr>
                      <a:r>
                        <a:t>13. Key Company Profiles</a:t>
                      </a:r>
                    </a:p>
                  </a:txBody>
                  <a:tcPr>
                    <a:noFill/>
                    <a:lnL>
                      <a:noFill/>
                    </a:lnL>
                    <a:lnR>
                      <a:noFill/>
                    </a:lnR>
                    <a:lnT>
                      <a:noFill/>
                    </a:lnT>
                    <a:lnB>
                      <a:noFill/>
                    </a:lnB>
                  </a:tcPr>
                </a:tc>
                <a:tc>
                  <a:txBody>
                    <a:bodyPr/>
                    <a:lstStyle/>
                    <a:p>
                      <a:pPr>
                        <a:defRPr sz="1100" b="0">
                          <a:solidFill>
                            <a:srgbClr val="000000"/>
                          </a:solidFill>
                          <a:latin typeface="Pooppins"/>
                        </a:defRPr>
                      </a:pPr>
                      <a:r>
                        <a:t>          13.12. Indorama Ventures Public Co. Ltd.</a:t>
                      </a:r>
                    </a:p>
                  </a:txBody>
                  <a:tcPr>
                    <a:noFill/>
                    <a:lnL>
                      <a:noFill/>
                    </a:lnL>
                    <a:lnR>
                      <a:noFill/>
                    </a:lnR>
                    <a:lnT>
                      <a:noFill/>
                    </a:lnT>
                    <a:lnB>
                      <a:noFill/>
                    </a:lnB>
                  </a:tcPr>
                </a:tc>
              </a:tr>
              <a:tr h="349623">
                <a:tc>
                  <a:txBody>
                    <a:bodyPr/>
                    <a:lstStyle/>
                    <a:p>
                      <a:pPr>
                        <a:defRPr sz="1100" b="0">
                          <a:solidFill>
                            <a:srgbClr val="000000"/>
                          </a:solidFill>
                          <a:latin typeface="Pooppins"/>
                        </a:defRPr>
                      </a:pPr>
                      <a:r>
                        <a:t>          13.1. Milliken &amp; Company</a:t>
                      </a:r>
                    </a:p>
                  </a:txBody>
                  <a:tcPr>
                    <a:noFill/>
                    <a:lnL>
                      <a:noFill/>
                    </a:lnL>
                    <a:lnR>
                      <a:noFill/>
                    </a:lnR>
                    <a:lnT>
                      <a:noFill/>
                    </a:lnT>
                    <a:lnB>
                      <a:noFill/>
                    </a:lnB>
                  </a:tcPr>
                </a:tc>
                <a:tc>
                  <a:txBody>
                    <a:bodyPr/>
                    <a:lstStyle/>
                    <a:p>
                      <a:pPr>
                        <a:defRPr sz="1100" b="0">
                          <a:solidFill>
                            <a:srgbClr val="000000"/>
                          </a:solidFill>
                          <a:latin typeface="Pooppins"/>
                        </a:defRPr>
                      </a:pPr>
                      <a:r>
                        <a:t>          13.13. Kolon Industries, Inc.</a:t>
                      </a:r>
                    </a:p>
                  </a:txBody>
                  <a:tcPr>
                    <a:noFill/>
                    <a:lnL>
                      <a:noFill/>
                    </a:lnL>
                    <a:lnR>
                      <a:noFill/>
                    </a:lnR>
                    <a:lnT>
                      <a:noFill/>
                    </a:lnT>
                    <a:lnB>
                      <a:noFill/>
                    </a:lnB>
                  </a:tcPr>
                </a:tc>
              </a:tr>
              <a:tr h="349623">
                <a:tc>
                  <a:txBody>
                    <a:bodyPr/>
                    <a:lstStyle/>
                    <a:p>
                      <a:pPr>
                        <a:defRPr sz="1100" b="0">
                          <a:solidFill>
                            <a:srgbClr val="000000"/>
                          </a:solidFill>
                          <a:latin typeface="Pooppins"/>
                        </a:defRPr>
                      </a:pPr>
                      <a:r>
                        <a:t>                    13.1.1. Company Overview</a:t>
                      </a:r>
                    </a:p>
                  </a:txBody>
                  <a:tcPr>
                    <a:noFill/>
                    <a:lnL>
                      <a:noFill/>
                    </a:lnL>
                    <a:lnR>
                      <a:noFill/>
                    </a:lnR>
                    <a:lnT>
                      <a:noFill/>
                    </a:lnT>
                    <a:lnB>
                      <a:noFill/>
                    </a:lnB>
                  </a:tcPr>
                </a:tc>
                <a:tc>
                  <a:txBody>
                    <a:bodyPr/>
                    <a:lstStyle/>
                    <a:p>
                      <a:pPr>
                        <a:defRPr sz="1100" b="0">
                          <a:solidFill>
                            <a:srgbClr val="000000"/>
                          </a:solidFill>
                          <a:latin typeface="Pooppins"/>
                        </a:defRPr>
                      </a:pPr>
                      <a:r>
                        <a:t>          13.14. LifeThreads LLC</a:t>
                      </a:r>
                    </a:p>
                  </a:txBody>
                  <a:tcPr>
                    <a:noFill/>
                    <a:lnL>
                      <a:noFill/>
                    </a:lnL>
                    <a:lnR>
                      <a:noFill/>
                    </a:lnR>
                    <a:lnT>
                      <a:noFill/>
                    </a:lnT>
                    <a:lnB>
                      <a:noFill/>
                    </a:lnB>
                  </a:tcPr>
                </a:tc>
              </a:tr>
              <a:tr h="349623">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c>
                  <a:txBody>
                    <a:bodyPr/>
                    <a:lstStyle/>
                    <a:p>
                      <a:pPr>
                        <a:defRPr sz="1100" b="0">
                          <a:solidFill>
                            <a:srgbClr val="000000"/>
                          </a:solidFill>
                          <a:latin typeface="Pooppins"/>
                        </a:defRPr>
                      </a:pPr>
                      <a:r>
                        <a:t>          13.15. Sarex Textile Chemicals</a:t>
                      </a:r>
                    </a:p>
                  </a:txBody>
                  <a:tcPr>
                    <a:noFill/>
                    <a:lnL>
                      <a:noFill/>
                    </a:lnL>
                    <a:lnR>
                      <a:noFill/>
                    </a:lnR>
                    <a:lnT>
                      <a:noFill/>
                    </a:lnT>
                    <a:lnB>
                      <a:noFill/>
                    </a:lnB>
                  </a:tcPr>
                </a:tc>
              </a:tr>
              <a:tr h="349623">
                <a:tc>
                  <a:txBody>
                    <a:bodyPr/>
                    <a:lstStyle/>
                    <a:p>
                      <a:pPr>
                        <a:defRPr sz="1100" b="0">
                          <a:solidFill>
                            <a:srgbClr val="000000"/>
                          </a:solidFill>
                          <a:latin typeface="Pooppins"/>
                        </a:defRPr>
                      </a:pPr>
                      <a:r>
                        <a:t>                    13.1.3. Financial Overview</a:t>
                      </a:r>
                    </a:p>
                  </a:txBody>
                  <a:tcPr>
                    <a:noFill/>
                    <a:lnL>
                      <a:noFill/>
                    </a:lnL>
                    <a:lnR>
                      <a:noFill/>
                    </a:lnR>
                    <a:lnT>
                      <a:noFill/>
                    </a:lnT>
                    <a:lnB>
                      <a:noFill/>
                    </a:lnB>
                  </a:tcPr>
                </a:tc>
                <a:tc>
                  <a:txBody>
                    <a:bodyPr/>
                    <a:lstStyle/>
                    <a:p>
                      <a:pPr>
                        <a:defRPr sz="1100" b="0">
                          <a:solidFill>
                            <a:srgbClr val="000000"/>
                          </a:solidFill>
                          <a:latin typeface="Pooppins"/>
                        </a:defRPr>
                      </a:pPr>
                      <a:r>
                        <a:t>          13.16. Vardhman Holdings Limited</a:t>
                      </a:r>
                    </a:p>
                  </a:txBody>
                  <a:tcPr>
                    <a:noFill/>
                    <a:lnL>
                      <a:noFill/>
                    </a:lnL>
                    <a:lnR>
                      <a:noFill/>
                    </a:lnR>
                    <a:lnT>
                      <a:noFill/>
                    </a:lnT>
                    <a:lnB>
                      <a:noFill/>
                    </a:lnB>
                  </a:tcPr>
                </a:tc>
              </a:tr>
              <a:tr h="349623">
                <a:tc>
                  <a:txBody>
                    <a:bodyPr/>
                    <a:lstStyle/>
                    <a:p>
                      <a:pPr>
                        <a:defRPr sz="1100" b="0">
                          <a:solidFill>
                            <a:srgbClr val="000000"/>
                          </a:solidFill>
                          <a:latin typeface="Pooppins"/>
                        </a:defRPr>
                      </a:pPr>
                      <a:r>
                        <a:t>                    13.1.4. Key Developments</a:t>
                      </a:r>
                    </a:p>
                  </a:txBody>
                  <a:tcPr>
                    <a:noFill/>
                    <a:lnL>
                      <a:noFill/>
                    </a:lnL>
                    <a:lnR>
                      <a:noFill/>
                    </a:lnR>
                    <a:lnT>
                      <a:noFill/>
                    </a:lnT>
                    <a:lnB>
                      <a:noFill/>
                    </a:lnB>
                  </a:tcPr>
                </a:tc>
                <a:tc>
                  <a:txBody>
                    <a:bodyPr/>
                    <a:lstStyle/>
                    <a:p>
                      <a:pPr>
                        <a:defRPr sz="1100" b="0">
                          <a:solidFill>
                            <a:srgbClr val="000000"/>
                          </a:solidFill>
                          <a:latin typeface="Pooppins"/>
                        </a:defRPr>
                      </a:pPr>
                      <a:r>
                        <a:t>          13.17. BioCote Limited</a:t>
                      </a:r>
                    </a:p>
                  </a:txBody>
                  <a:tcPr>
                    <a:noFill/>
                    <a:lnL>
                      <a:noFill/>
                    </a:lnL>
                    <a:lnR>
                      <a:noFill/>
                    </a:lnR>
                    <a:lnT>
                      <a:noFill/>
                    </a:lnT>
                    <a:lnB>
                      <a:noFill/>
                    </a:lnB>
                  </a:tcPr>
                </a:tc>
              </a:tr>
              <a:tr h="349623">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oppins"/>
                        </a:defRPr>
                      </a:pPr>
                      <a:r>
                        <a:t>          13.18. Microban International Ltd.</a:t>
                      </a:r>
                    </a:p>
                  </a:txBody>
                  <a:tcPr>
                    <a:noFill/>
                    <a:lnL>
                      <a:noFill/>
                    </a:lnL>
                    <a:lnR>
                      <a:noFill/>
                    </a:lnR>
                    <a:lnT>
                      <a:noFill/>
                    </a:lnT>
                    <a:lnB>
                      <a:noFill/>
                    </a:lnB>
                  </a:tcPr>
                </a:tc>
              </a:tr>
              <a:tr h="349623">
                <a:tc>
                  <a:txBody>
                    <a:bodyPr/>
                    <a:lstStyle/>
                    <a:p>
                      <a:pPr>
                        <a:defRPr sz="1100" b="0">
                          <a:solidFill>
                            <a:srgbClr val="000000"/>
                          </a:solidFill>
                          <a:latin typeface="Pooppins"/>
                        </a:defRPr>
                      </a:pPr>
                      <a:r>
                        <a:t>          13.2. PurThread Technologies, Inc.</a:t>
                      </a:r>
                    </a:p>
                  </a:txBody>
                  <a:tcPr>
                    <a:noFill/>
                    <a:lnL>
                      <a:noFill/>
                    </a:lnL>
                    <a:lnR>
                      <a:noFill/>
                    </a:lnR>
                    <a:lnT>
                      <a:noFill/>
                    </a:lnT>
                    <a:lnB>
                      <a:noFill/>
                    </a:lnB>
                  </a:tcPr>
                </a:tc>
                <a:tc>
                  <a:txBody>
                    <a:bodyPr/>
                    <a:lstStyle/>
                    <a:p>
                      <a:pPr>
                        <a:defRPr sz="1100" b="0">
                          <a:solidFill>
                            <a:srgbClr val="000000"/>
                          </a:solidFill>
                          <a:latin typeface="Pooppins"/>
                        </a:defRPr>
                      </a:pPr>
                      <a:r>
                        <a:t>          13.19. HeiQ Materials AG</a:t>
                      </a:r>
                    </a:p>
                  </a:txBody>
                  <a:tcPr>
                    <a:noFill/>
                    <a:lnL>
                      <a:noFill/>
                    </a:lnL>
                    <a:lnR>
                      <a:noFill/>
                    </a:lnR>
                    <a:lnT>
                      <a:noFill/>
                    </a:lnT>
                    <a:lnB>
                      <a:noFill/>
                    </a:lnB>
                  </a:tcPr>
                </a:tc>
              </a:tr>
              <a:tr h="349623">
                <a:tc>
                  <a:txBody>
                    <a:bodyPr/>
                    <a:lstStyle/>
                    <a:p>
                      <a:pPr>
                        <a:defRPr sz="1100" b="0">
                          <a:solidFill>
                            <a:srgbClr val="000000"/>
                          </a:solidFill>
                          <a:latin typeface="Pooppins"/>
                        </a:defRPr>
                      </a:pPr>
                      <a:r>
                        <a:t>          13.3. Trevira GmbH</a:t>
                      </a:r>
                    </a:p>
                  </a:txBody>
                  <a:tcPr>
                    <a:noFill/>
                    <a:lnL>
                      <a:noFill/>
                    </a:lnL>
                    <a:lnR>
                      <a:noFill/>
                    </a:lnR>
                    <a:lnT>
                      <a:noFill/>
                    </a:lnT>
                    <a:lnB>
                      <a:noFill/>
                    </a:lnB>
                  </a:tcPr>
                </a:tc>
                <a:tc>
                  <a:txBody>
                    <a:bodyPr/>
                    <a:lstStyle/>
                    <a:p>
                      <a:pPr>
                        <a:defRPr sz="1100" b="0">
                          <a:solidFill>
                            <a:srgbClr val="000000"/>
                          </a:solidFill>
                          <a:latin typeface="Pooppins"/>
                        </a:defRPr>
                      </a:pPr>
                      <a:r>
                        <a:t>          13.20. Noble Biomaterials, Inc.</a:t>
                      </a:r>
                    </a:p>
                  </a:txBody>
                  <a:tcPr>
                    <a:noFill/>
                    <a:lnL>
                      <a:noFill/>
                    </a:lnL>
                    <a:lnR>
                      <a:noFill/>
                    </a:lnR>
                    <a:lnT>
                      <a:noFill/>
                    </a:lnT>
                    <a:lnB>
                      <a:noFill/>
                    </a:lnB>
                  </a:tcPr>
                </a:tc>
              </a:tr>
              <a:tr h="349623">
                <a:tc>
                  <a:txBody>
                    <a:bodyPr/>
                    <a:lstStyle/>
                    <a:p>
                      <a:pPr>
                        <a:defRPr sz="1100" b="0">
                          <a:solidFill>
                            <a:srgbClr val="000000"/>
                          </a:solidFill>
                          <a:latin typeface="Pooppins"/>
                        </a:defRPr>
                      </a:pPr>
                      <a:r>
                        <a:t>          13.4. Thai Acrylic Fibre Co. Ltd.</a:t>
                      </a:r>
                    </a:p>
                  </a:txBody>
                  <a:tcPr>
                    <a:noFill/>
                    <a:lnL>
                      <a:noFill/>
                    </a:lnL>
                    <a:lnR>
                      <a:noFill/>
                    </a:lnR>
                    <a:lnT>
                      <a:noFill/>
                    </a:lnT>
                    <a:lnB>
                      <a:noFill/>
                    </a:lnB>
                  </a:tcPr>
                </a:tc>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r>
              <a:tr h="349623">
                <a:tc>
                  <a:txBody>
                    <a:bodyPr/>
                    <a:lstStyle/>
                    <a:p>
                      <a:pPr>
                        <a:defRPr sz="1100" b="0">
                          <a:solidFill>
                            <a:srgbClr val="000000"/>
                          </a:solidFill>
                          <a:latin typeface="Pooppins"/>
                        </a:defRPr>
                      </a:pPr>
                      <a:r>
                        <a:t>          13.5. Vestagen Protective Technologies, Inc.</a:t>
                      </a:r>
                    </a:p>
                  </a:txBody>
                  <a:tcPr>
                    <a:noFill/>
                    <a:lnL>
                      <a:noFill/>
                    </a:lnL>
                    <a:lnR>
                      <a:noFill/>
                    </a:lnR>
                    <a:lnT>
                      <a:noFill/>
                    </a:lnT>
                    <a:lnB>
                      <a:noFill/>
                    </a:lnB>
                  </a:tcPr>
                </a:tc>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r>
              <a:tr h="349623">
                <a:tc>
                  <a:txBody>
                    <a:bodyPr/>
                    <a:lstStyle/>
                    <a:p>
                      <a:pPr>
                        <a:defRPr sz="1100" b="0">
                          <a:solidFill>
                            <a:srgbClr val="000000"/>
                          </a:solidFill>
                          <a:latin typeface="Pooppins"/>
                        </a:defRPr>
                      </a:pPr>
                      <a:r>
                        <a:t>          13.6. Herculite Products,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13.7. BASF SE</a:t>
                      </a:r>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pPr>
                        <a:defRPr sz="1100" b="0">
                          <a:solidFill>
                            <a:srgbClr val="000000"/>
                          </a:solidFill>
                          <a:latin typeface="Pooppins"/>
                        </a:defRPr>
                      </a:pPr>
                      <a:r>
                        <a:t>          13.8. Dow (The Dow Chemical Company)</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ANTIMICROBIAL TEXTILE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14261</TotalTime>
  <Words>2429</Words>
  <Application>Microsoft Office PowerPoint</Application>
  <PresentationFormat>Widescreen</PresentationFormat>
  <Paragraphs>492</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120</cp:revision>
  <dcterms:created xsi:type="dcterms:W3CDTF">2024-08-12T13:13:25Z</dcterms:created>
  <dcterms:modified xsi:type="dcterms:W3CDTF">2025-09-17T12:06:07Z</dcterms:modified>
</cp:coreProperties>
</file>